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2"/>
  </p:notesMasterIdLst>
  <p:sldIdLst>
    <p:sldId id="256" r:id="rId2"/>
    <p:sldId id="257" r:id="rId3"/>
    <p:sldId id="278" r:id="rId4"/>
    <p:sldId id="258" r:id="rId5"/>
    <p:sldId id="271" r:id="rId6"/>
    <p:sldId id="260" r:id="rId7"/>
    <p:sldId id="261" r:id="rId8"/>
    <p:sldId id="262" r:id="rId9"/>
    <p:sldId id="263" r:id="rId10"/>
    <p:sldId id="264" r:id="rId11"/>
    <p:sldId id="266" r:id="rId12"/>
    <p:sldId id="267" r:id="rId13"/>
    <p:sldId id="269" r:id="rId14"/>
    <p:sldId id="270" r:id="rId15"/>
    <p:sldId id="273" r:id="rId16"/>
    <p:sldId id="274" r:id="rId17"/>
    <p:sldId id="275" r:id="rId18"/>
    <p:sldId id="277" r:id="rId19"/>
    <p:sldId id="276" r:id="rId20"/>
    <p:sldId id="279" r:id="rId21"/>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590"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5A48BFD-9DFD-49E2-AB88-80848BDD3EB5}" type="datetimeFigureOut">
              <a:rPr lang="it-IT" smtClean="0"/>
              <a:t>04/03/2024</a:t>
            </a:fld>
            <a:endParaRPr lang="it-IT"/>
          </a:p>
        </p:txBody>
      </p:sp>
      <p:sp>
        <p:nvSpPr>
          <p:cNvPr id="4" name="Segnaposto immagine diapositiva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F5BD09C-37F9-4FA0-B68B-73897E0B4396}" type="slidenum">
              <a:rPr lang="it-IT" smtClean="0"/>
              <a:t>‹N›</a:t>
            </a:fld>
            <a:endParaRPr lang="it-IT"/>
          </a:p>
        </p:txBody>
      </p:sp>
    </p:spTree>
    <p:extLst>
      <p:ext uri="{BB962C8B-B14F-4D97-AF65-F5344CB8AC3E}">
        <p14:creationId xmlns:p14="http://schemas.microsoft.com/office/powerpoint/2010/main" val="731381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3/4/2024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60567" y="2514600"/>
            <a:ext cx="9044045" cy="2262781"/>
          </a:xfrm>
        </p:spPr>
        <p:txBody>
          <a:bodyPr>
            <a:normAutofit fontScale="90000"/>
          </a:bodyPr>
          <a:lstStyle/>
          <a:p>
            <a:pPr algn="ctr"/>
            <a:r>
              <a:rPr lang="it-IT" sz="6100" b="1" dirty="0">
                <a:solidFill>
                  <a:schemeClr val="accent1"/>
                </a:solidFill>
              </a:rPr>
              <a:t>G.O.PRO.D.</a:t>
            </a:r>
            <a:br>
              <a:rPr lang="it-IT" sz="6100" b="1" dirty="0">
                <a:solidFill>
                  <a:schemeClr val="accent1"/>
                </a:solidFill>
              </a:rPr>
            </a:br>
            <a:r>
              <a:rPr lang="it-IT" sz="6100" b="1" dirty="0">
                <a:solidFill>
                  <a:schemeClr val="accent1"/>
                </a:solidFill>
              </a:rPr>
              <a:t>[procedo .</a:t>
            </a:r>
            <a:r>
              <a:rPr lang="it-IT" sz="6100" b="1" dirty="0" err="1">
                <a:solidFill>
                  <a:schemeClr val="accent1"/>
                </a:solidFill>
              </a:rPr>
              <a:t>eu</a:t>
            </a:r>
            <a:r>
              <a:rPr lang="it-IT" sz="6100" b="1" dirty="0">
                <a:solidFill>
                  <a:schemeClr val="accent1"/>
                </a:solidFill>
              </a:rPr>
              <a:t>]</a:t>
            </a:r>
            <a:br>
              <a:rPr lang="it-IT" dirty="0"/>
            </a:br>
            <a:br>
              <a:rPr lang="it-IT" dirty="0"/>
            </a:br>
            <a:endParaRPr lang="it-IT" dirty="0"/>
          </a:p>
        </p:txBody>
      </p:sp>
      <p:sp>
        <p:nvSpPr>
          <p:cNvPr id="3" name="Sottotitolo 2"/>
          <p:cNvSpPr>
            <a:spLocks noGrp="1"/>
          </p:cNvSpPr>
          <p:nvPr>
            <p:ph type="subTitle" idx="1"/>
          </p:nvPr>
        </p:nvSpPr>
        <p:spPr/>
        <p:txBody>
          <a:bodyPr/>
          <a:lstStyle/>
          <a:p>
            <a:pPr algn="ctr"/>
            <a:r>
              <a:rPr lang="it-IT" sz="2200" b="1" dirty="0">
                <a:solidFill>
                  <a:schemeClr val="accent1"/>
                </a:solidFill>
              </a:rPr>
              <a:t>G</a:t>
            </a:r>
            <a:r>
              <a:rPr lang="it-IT" b="1" dirty="0"/>
              <a:t>uide </a:t>
            </a:r>
            <a:r>
              <a:rPr lang="it-IT" b="1" dirty="0">
                <a:solidFill>
                  <a:schemeClr val="accent1"/>
                </a:solidFill>
              </a:rPr>
              <a:t>O</a:t>
            </a:r>
            <a:r>
              <a:rPr lang="it-IT" b="1" dirty="0"/>
              <a:t>perative per </a:t>
            </a:r>
            <a:r>
              <a:rPr lang="it-IT" b="1" dirty="0">
                <a:solidFill>
                  <a:schemeClr val="accent1"/>
                </a:solidFill>
              </a:rPr>
              <a:t>PRO</a:t>
            </a:r>
            <a:r>
              <a:rPr lang="it-IT" b="1" dirty="0"/>
              <a:t>cedimenti  amministrativi </a:t>
            </a:r>
            <a:r>
              <a:rPr lang="it-IT" b="1" dirty="0">
                <a:solidFill>
                  <a:schemeClr val="accent1"/>
                </a:solidFill>
              </a:rPr>
              <a:t>D</a:t>
            </a:r>
            <a:r>
              <a:rPr lang="it-IT" b="1" dirty="0"/>
              <a:t>igitalizzati</a:t>
            </a:r>
          </a:p>
          <a:p>
            <a:pPr algn="ctr"/>
            <a:r>
              <a:rPr lang="it-IT" b="1" dirty="0"/>
              <a:t>(Informatica giuridica) </a:t>
            </a:r>
          </a:p>
        </p:txBody>
      </p:sp>
    </p:spTree>
    <p:extLst>
      <p:ext uri="{BB962C8B-B14F-4D97-AF65-F5344CB8AC3E}">
        <p14:creationId xmlns:p14="http://schemas.microsoft.com/office/powerpoint/2010/main" val="3031582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50744"/>
            <a:ext cx="8911687" cy="1280890"/>
          </a:xfrm>
        </p:spPr>
        <p:txBody>
          <a:bodyPr>
            <a:normAutofit/>
          </a:bodyPr>
          <a:lstStyle/>
          <a:p>
            <a:pPr algn="ctr"/>
            <a:r>
              <a:rPr lang="it-IT" sz="2600" b="1" dirty="0"/>
              <a:t>Supporto alle decisioni</a:t>
            </a:r>
            <a:r>
              <a:rPr lang="it-IT" sz="2600" dirty="0"/>
              <a:t> </a:t>
            </a:r>
            <a:br>
              <a:rPr lang="it-IT" sz="2600" dirty="0"/>
            </a:br>
            <a:r>
              <a:rPr lang="it-IT" sz="2600" dirty="0"/>
              <a:t>Coerenza (uniformità) dell’azione amministrativa</a:t>
            </a:r>
          </a:p>
        </p:txBody>
      </p:sp>
      <p:sp>
        <p:nvSpPr>
          <p:cNvPr id="3" name="Segnaposto contenuto 2"/>
          <p:cNvSpPr>
            <a:spLocks noGrp="1"/>
          </p:cNvSpPr>
          <p:nvPr>
            <p:ph idx="1"/>
          </p:nvPr>
        </p:nvSpPr>
        <p:spPr>
          <a:xfrm>
            <a:off x="2589212" y="2133599"/>
            <a:ext cx="8915400" cy="4400365"/>
          </a:xfrm>
        </p:spPr>
        <p:txBody>
          <a:bodyPr>
            <a:normAutofit lnSpcReduction="10000"/>
          </a:bodyPr>
          <a:lstStyle/>
          <a:p>
            <a:pPr marL="0" indent="0">
              <a:buNone/>
            </a:pPr>
            <a:r>
              <a:rPr lang="it-IT" b="1" dirty="0"/>
              <a:t>L’applicazione consente di</a:t>
            </a:r>
          </a:p>
          <a:p>
            <a:pPr marL="0" indent="0">
              <a:buNone/>
            </a:pPr>
            <a:endParaRPr lang="it-IT" b="1" dirty="0"/>
          </a:p>
          <a:p>
            <a:pPr>
              <a:buFontTx/>
              <a:buChar char="-"/>
            </a:pPr>
            <a:r>
              <a:rPr lang="it-IT" b="1" dirty="0"/>
              <a:t>“caricare” proposte di motivazione delle delibere secondo la migliore prassi dell’ente (anche validata in sede di giudiziale)</a:t>
            </a:r>
          </a:p>
          <a:p>
            <a:pPr>
              <a:buFontTx/>
              <a:buChar char="-"/>
            </a:pPr>
            <a:endParaRPr lang="it-IT" b="1" dirty="0"/>
          </a:p>
          <a:p>
            <a:pPr>
              <a:buFontTx/>
              <a:buChar char="-"/>
            </a:pPr>
            <a:r>
              <a:rPr lang="it-IT" b="1" dirty="0"/>
              <a:t>attivare la funzionalità che propone uno schema determina/delibera  (sulla base di precedenti analoghi o se è possibile fare luogo ad automatismi).</a:t>
            </a:r>
          </a:p>
          <a:p>
            <a:pPr>
              <a:buFontTx/>
              <a:buChar char="-"/>
            </a:pPr>
            <a:endParaRPr lang="it-IT" b="1" dirty="0"/>
          </a:p>
          <a:p>
            <a:pPr>
              <a:buFontTx/>
              <a:buChar char="-"/>
            </a:pPr>
            <a:endParaRPr lang="it-IT" b="1" dirty="0"/>
          </a:p>
          <a:p>
            <a:pPr marL="0" indent="0">
              <a:buNone/>
            </a:pPr>
            <a:r>
              <a:rPr lang="it-IT" b="1" dirty="0"/>
              <a:t>In questo modo sono favoriti</a:t>
            </a:r>
          </a:p>
          <a:p>
            <a:r>
              <a:rPr lang="it-IT" b="1" dirty="0"/>
              <a:t>omogeneità di comportamento </a:t>
            </a:r>
          </a:p>
          <a:p>
            <a:r>
              <a:rPr lang="it-IT" b="1" dirty="0"/>
              <a:t>comportamenti improntati alla migliore prassi dell’ente</a:t>
            </a:r>
          </a:p>
          <a:p>
            <a:endParaRPr lang="it-IT" dirty="0"/>
          </a:p>
        </p:txBody>
      </p:sp>
    </p:spTree>
    <p:extLst>
      <p:ext uri="{BB962C8B-B14F-4D97-AF65-F5344CB8AC3E}">
        <p14:creationId xmlns:p14="http://schemas.microsoft.com/office/powerpoint/2010/main" val="3836517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Gestione pratiche «accesso agli atti»</a:t>
            </a:r>
          </a:p>
        </p:txBody>
      </p:sp>
      <p:sp>
        <p:nvSpPr>
          <p:cNvPr id="3" name="Segnaposto contenuto 2"/>
          <p:cNvSpPr>
            <a:spLocks noGrp="1"/>
          </p:cNvSpPr>
          <p:nvPr>
            <p:ph idx="1"/>
          </p:nvPr>
        </p:nvSpPr>
        <p:spPr/>
        <p:txBody>
          <a:bodyPr>
            <a:normAutofit/>
          </a:bodyPr>
          <a:lstStyle/>
          <a:p>
            <a:r>
              <a:rPr lang="it-IT" b="1" dirty="0"/>
              <a:t>l’applicazione consente di ammettere “in tempo reale” l’accesso agli atti dell’interessato</a:t>
            </a:r>
          </a:p>
          <a:p>
            <a:pPr marL="0" indent="0">
              <a:buNone/>
            </a:pPr>
            <a:endParaRPr lang="it-IT" b="1" dirty="0"/>
          </a:p>
          <a:p>
            <a:r>
              <a:rPr lang="it-IT" b="1" dirty="0"/>
              <a:t>l’interessato potrà visualizzare da remoto gli atti amministrativi del procedimento che lo riguardano una volta che l’amministrazione l’abbia,  eventualmente, anche da remoto, autorizzato (apposite utilities facilitano la gestione della relativa pratica anche in relazione  alla necessità di bilanciare riservatezza e diritto d’accesso)</a:t>
            </a:r>
          </a:p>
        </p:txBody>
      </p:sp>
    </p:spTree>
    <p:extLst>
      <p:ext uri="{BB962C8B-B14F-4D97-AF65-F5344CB8AC3E}">
        <p14:creationId xmlns:p14="http://schemas.microsoft.com/office/powerpoint/2010/main" val="1724889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Statistiche centralizzate</a:t>
            </a:r>
          </a:p>
        </p:txBody>
      </p:sp>
      <p:sp>
        <p:nvSpPr>
          <p:cNvPr id="3" name="Segnaposto contenuto 2"/>
          <p:cNvSpPr>
            <a:spLocks noGrp="1"/>
          </p:cNvSpPr>
          <p:nvPr>
            <p:ph idx="1"/>
          </p:nvPr>
        </p:nvSpPr>
        <p:spPr/>
        <p:txBody>
          <a:bodyPr>
            <a:normAutofit/>
          </a:bodyPr>
          <a:lstStyle/>
          <a:p>
            <a:r>
              <a:rPr lang="it-IT" dirty="0"/>
              <a:t> </a:t>
            </a:r>
            <a:r>
              <a:rPr lang="it-IT" b="1" dirty="0"/>
              <a:t>l’ente può facilmente estrapolare statistiche ed esercitare controlli (non solo e non tanto) sul merito dei provvedimenti (quanto) sul flusso dell’azione amministrativa (numero e tipologia di pratiche, tempi, ecc.)</a:t>
            </a:r>
          </a:p>
          <a:p>
            <a:pPr marL="0" indent="0">
              <a:buNone/>
            </a:pPr>
            <a:endParaRPr lang="it-IT" b="1" dirty="0"/>
          </a:p>
          <a:p>
            <a:r>
              <a:rPr lang="it-IT" b="1" dirty="0"/>
              <a:t>l’applicazione consente di tratteggiare a livello centrale e in forma anonima l’evoluzione del fenomeno procedimentale interessato </a:t>
            </a:r>
          </a:p>
          <a:p>
            <a:pPr marL="0" indent="0">
              <a:buNone/>
            </a:pPr>
            <a:r>
              <a:rPr lang="it-IT" b="1" dirty="0"/>
              <a:t> </a:t>
            </a:r>
          </a:p>
          <a:p>
            <a:endParaRPr lang="it-IT" dirty="0"/>
          </a:p>
        </p:txBody>
      </p:sp>
    </p:spTree>
    <p:extLst>
      <p:ext uri="{BB962C8B-B14F-4D97-AF65-F5344CB8AC3E}">
        <p14:creationId xmlns:p14="http://schemas.microsoft.com/office/powerpoint/2010/main" val="12348956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Supporto – Integrazione coi gestionali esistenti presso l’ente</a:t>
            </a:r>
          </a:p>
        </p:txBody>
      </p:sp>
      <p:sp>
        <p:nvSpPr>
          <p:cNvPr id="3" name="Segnaposto contenuto 2"/>
          <p:cNvSpPr>
            <a:spLocks noGrp="1"/>
          </p:cNvSpPr>
          <p:nvPr>
            <p:ph idx="1"/>
          </p:nvPr>
        </p:nvSpPr>
        <p:spPr>
          <a:xfrm>
            <a:off x="2589212" y="2133599"/>
            <a:ext cx="8915400" cy="4453631"/>
          </a:xfrm>
        </p:spPr>
        <p:txBody>
          <a:bodyPr>
            <a:normAutofit/>
          </a:bodyPr>
          <a:lstStyle/>
          <a:p>
            <a:r>
              <a:rPr lang="it-IT" b="1" dirty="0"/>
              <a:t>… l’applicazione nasce per dialogare con i gestionali dell’ente. Attraverso di essa   è possibile gestire</a:t>
            </a:r>
          </a:p>
          <a:p>
            <a:pPr>
              <a:buFont typeface="Courier New" panose="02070309020205020404" pitchFamily="49" charset="0"/>
              <a:buChar char="o"/>
            </a:pPr>
            <a:r>
              <a:rPr lang="it-IT" b="1" dirty="0"/>
              <a:t>la numerazione dei procedimenti</a:t>
            </a:r>
          </a:p>
          <a:p>
            <a:pPr>
              <a:buFont typeface="Courier New" panose="02070309020205020404" pitchFamily="49" charset="0"/>
              <a:buChar char="o"/>
            </a:pPr>
            <a:r>
              <a:rPr lang="it-IT" b="1" dirty="0"/>
              <a:t>il protocollo</a:t>
            </a:r>
          </a:p>
          <a:p>
            <a:pPr>
              <a:buFont typeface="Courier New" panose="02070309020205020404" pitchFamily="49" charset="0"/>
              <a:buChar char="o"/>
            </a:pPr>
            <a:r>
              <a:rPr lang="it-IT" b="1" dirty="0"/>
              <a:t>l’invio delle comunicazioni</a:t>
            </a:r>
          </a:p>
          <a:p>
            <a:pPr>
              <a:buFont typeface="Courier New" panose="02070309020205020404" pitchFamily="49" charset="0"/>
              <a:buChar char="o"/>
            </a:pPr>
            <a:r>
              <a:rPr lang="it-IT" b="1" dirty="0"/>
              <a:t>l’archiviazione digitalizzata</a:t>
            </a:r>
          </a:p>
          <a:p>
            <a:pPr>
              <a:buFont typeface="Courier New" panose="02070309020205020404" pitchFamily="49" charset="0"/>
              <a:buChar char="o"/>
            </a:pPr>
            <a:r>
              <a:rPr lang="it-IT" b="1" dirty="0"/>
              <a:t>la sottoscrizione digitale e in genere …</a:t>
            </a:r>
          </a:p>
          <a:p>
            <a:pPr>
              <a:buFont typeface="Courier New" panose="02070309020205020404" pitchFamily="49" charset="0"/>
              <a:buChar char="o"/>
            </a:pPr>
            <a:r>
              <a:rPr lang="it-IT" b="1" dirty="0"/>
              <a:t>… quanto serve per organizzare l’esecuzione e concretamente eseguire gli adempimenti della pubblica amministrazione con riguardo al procedimento interessato</a:t>
            </a:r>
          </a:p>
        </p:txBody>
      </p:sp>
    </p:spTree>
    <p:extLst>
      <p:ext uri="{BB962C8B-B14F-4D97-AF65-F5344CB8AC3E}">
        <p14:creationId xmlns:p14="http://schemas.microsoft.com/office/powerpoint/2010/main" val="596571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Dematerializzazione</a:t>
            </a:r>
          </a:p>
        </p:txBody>
      </p:sp>
      <p:sp>
        <p:nvSpPr>
          <p:cNvPr id="3" name="Segnaposto contenuto 2"/>
          <p:cNvSpPr>
            <a:spLocks noGrp="1"/>
          </p:cNvSpPr>
          <p:nvPr>
            <p:ph idx="1"/>
          </p:nvPr>
        </p:nvSpPr>
        <p:spPr/>
        <p:txBody>
          <a:bodyPr>
            <a:normAutofit/>
          </a:bodyPr>
          <a:lstStyle/>
          <a:p>
            <a:endParaRPr lang="it-IT" b="1" dirty="0"/>
          </a:p>
          <a:p>
            <a:r>
              <a:rPr lang="it-IT" b="1" dirty="0"/>
              <a:t>l’applicazione è congegnata per conservare in formato esclusivamente informatico / digitale tutta la documentazione anche se, evidentemente, ciò non impedisce, pur incoerentemente con le direttive finalizzate a ridurre l’uso della carta, di stampare la documentazione medesima</a:t>
            </a:r>
          </a:p>
          <a:p>
            <a:endParaRPr lang="it-IT" b="1" dirty="0"/>
          </a:p>
          <a:p>
            <a:r>
              <a:rPr lang="it-IT" b="1" dirty="0"/>
              <a:t>eliminazione della “carta”  </a:t>
            </a:r>
          </a:p>
          <a:p>
            <a:endParaRPr lang="it-IT" dirty="0"/>
          </a:p>
        </p:txBody>
      </p:sp>
    </p:spTree>
    <p:extLst>
      <p:ext uri="{BB962C8B-B14F-4D97-AF65-F5344CB8AC3E}">
        <p14:creationId xmlns:p14="http://schemas.microsoft.com/office/powerpoint/2010/main" val="3498926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50236"/>
            <a:ext cx="8911687" cy="1280890"/>
          </a:xfrm>
        </p:spPr>
        <p:txBody>
          <a:bodyPr>
            <a:normAutofit fontScale="90000"/>
          </a:bodyPr>
          <a:lstStyle/>
          <a:p>
            <a:pPr algn="ctr"/>
            <a:r>
              <a:rPr lang="it-IT" dirty="0"/>
              <a:t>Organizzazione del lavoro Telelavoro - videoconferenza</a:t>
            </a:r>
            <a:br>
              <a:rPr lang="it-IT" dirty="0"/>
            </a:b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endParaRPr lang="it-IT" dirty="0"/>
          </a:p>
          <a:p>
            <a:endParaRPr lang="it-IT" dirty="0"/>
          </a:p>
          <a:p>
            <a:r>
              <a:rPr lang="it-IT" b="1" dirty="0"/>
              <a:t>Subentro di impiegati/funzionari nella gestione della pratica</a:t>
            </a:r>
          </a:p>
          <a:p>
            <a:pPr marL="0" indent="0">
              <a:buNone/>
            </a:pPr>
            <a:r>
              <a:rPr lang="it-IT" b="1" dirty="0"/>
              <a:t>- l’applicazione è congegnata in modo da agevolare la sostituzione e/o il subentro di funzionari nella trattazione del procedimento (che talvolta dura molti anni durante i quali si possono succedere più soggetti) superando le problematiche relative alla difficoltà di avere “memoria” del medesimo e di quanto lo ha caratterizzato in passato (“memoria storica”; “passaggio delle conoscenze”). </a:t>
            </a:r>
          </a:p>
          <a:p>
            <a:endParaRPr lang="it-IT" b="1" dirty="0"/>
          </a:p>
          <a:p>
            <a:r>
              <a:rPr lang="it-IT" b="1" dirty="0"/>
              <a:t>Telelavoro - videoconferenza</a:t>
            </a:r>
          </a:p>
          <a:p>
            <a:pPr>
              <a:buFontTx/>
              <a:buChar char="-"/>
            </a:pPr>
            <a:r>
              <a:rPr lang="it-IT" b="1" dirty="0"/>
              <a:t>l’applicazione è congegnata e finalizzata in modo da agevolare il lavoro per via telematica (videoconferenze; smartworking) </a:t>
            </a:r>
          </a:p>
          <a:p>
            <a:endParaRPr lang="it-IT" dirty="0"/>
          </a:p>
        </p:txBody>
      </p:sp>
    </p:spTree>
    <p:extLst>
      <p:ext uri="{BB962C8B-B14F-4D97-AF65-F5344CB8AC3E}">
        <p14:creationId xmlns:p14="http://schemas.microsoft.com/office/powerpoint/2010/main" val="1269298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a:t>FUNZIONALITA’ NON DI BASE</a:t>
            </a:r>
            <a:br>
              <a:rPr lang="it-IT" b="1" dirty="0"/>
            </a:br>
            <a:br>
              <a:rPr lang="it-IT" dirty="0"/>
            </a:br>
            <a:r>
              <a:rPr lang="it-IT" dirty="0"/>
              <a:t> </a:t>
            </a:r>
          </a:p>
        </p:txBody>
      </p:sp>
      <p:sp>
        <p:nvSpPr>
          <p:cNvPr id="3" name="Segnaposto testo 2"/>
          <p:cNvSpPr>
            <a:spLocks noGrp="1"/>
          </p:cNvSpPr>
          <p:nvPr>
            <p:ph type="body" idx="1"/>
          </p:nvPr>
        </p:nvSpPr>
        <p:spPr>
          <a:xfrm>
            <a:off x="2589212" y="3530128"/>
            <a:ext cx="8915399" cy="2409033"/>
          </a:xfrm>
        </p:spPr>
        <p:txBody>
          <a:bodyPr>
            <a:normAutofit lnSpcReduction="10000"/>
          </a:bodyPr>
          <a:lstStyle/>
          <a:p>
            <a:r>
              <a:rPr lang="it-IT" b="1" u="sng" dirty="0"/>
              <a:t>Nota:</a:t>
            </a:r>
          </a:p>
          <a:p>
            <a:r>
              <a:rPr lang="it-IT" b="1" dirty="0"/>
              <a:t>GOPROD E’ UNA MATRICE</a:t>
            </a:r>
          </a:p>
          <a:p>
            <a:pPr marL="342900" indent="-342900">
              <a:buFont typeface="Wingdings" panose="05000000000000000000" pitchFamily="2" charset="2"/>
              <a:buChar char="Ø"/>
            </a:pPr>
            <a:r>
              <a:rPr lang="it-IT" b="1" dirty="0"/>
              <a:t>DA COMUNQUE ADATTARE AI SINGOLI ENTI/PROCEDURE E</a:t>
            </a:r>
          </a:p>
          <a:p>
            <a:endParaRPr lang="it-IT" b="1" dirty="0"/>
          </a:p>
          <a:p>
            <a:pPr marL="342900" indent="-342900">
              <a:buFont typeface="Wingdings" panose="05000000000000000000" pitchFamily="2" charset="2"/>
              <a:buChar char="Ø"/>
            </a:pPr>
            <a:r>
              <a:rPr lang="it-IT" b="1" dirty="0"/>
              <a:t>DA EVENTUALMENTE CONETTERE CON DATA BASE/ARCHIVI DI DATI/DOCUMENTI DI PRASSI (Funzionalità non di base)</a:t>
            </a:r>
          </a:p>
        </p:txBody>
      </p:sp>
    </p:spTree>
    <p:extLst>
      <p:ext uri="{BB962C8B-B14F-4D97-AF65-F5344CB8AC3E}">
        <p14:creationId xmlns:p14="http://schemas.microsoft.com/office/powerpoint/2010/main" val="2060514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FUNZIONALITA’ NON DI BASE</a:t>
            </a:r>
            <a:br>
              <a:rPr lang="it-IT" dirty="0"/>
            </a:br>
            <a:endParaRPr lang="it-IT" dirty="0"/>
          </a:p>
        </p:txBody>
      </p:sp>
      <p:sp>
        <p:nvSpPr>
          <p:cNvPr id="3" name="Segnaposto contenuto 2"/>
          <p:cNvSpPr>
            <a:spLocks noGrp="1"/>
          </p:cNvSpPr>
          <p:nvPr>
            <p:ph idx="1"/>
          </p:nvPr>
        </p:nvSpPr>
        <p:spPr/>
        <p:txBody>
          <a:bodyPr/>
          <a:lstStyle/>
          <a:p>
            <a:pPr marL="0" indent="0">
              <a:buNone/>
            </a:pPr>
            <a:r>
              <a:rPr lang="it-IT" b="1" dirty="0"/>
              <a:t>La “matrice” di base di GOPROD è integrata di volta in volta</a:t>
            </a:r>
          </a:p>
          <a:p>
            <a:pPr lvl="0">
              <a:buFont typeface="Courier New" panose="02070309020205020404" pitchFamily="49" charset="0"/>
              <a:buChar char="o"/>
            </a:pPr>
            <a:r>
              <a:rPr lang="it-IT" b="1" dirty="0"/>
              <a:t>in relazione all’ente interessato</a:t>
            </a:r>
          </a:p>
          <a:p>
            <a:pPr lvl="0" algn="just">
              <a:buFont typeface="Courier New" panose="02070309020205020404" pitchFamily="49" charset="0"/>
              <a:buChar char="o"/>
            </a:pPr>
            <a:r>
              <a:rPr lang="it-IT" b="1" dirty="0"/>
              <a:t>in relazione al procedimento o gruppo di procedimenti amministrativi considerati</a:t>
            </a:r>
            <a:endParaRPr lang="it-IT" dirty="0"/>
          </a:p>
        </p:txBody>
      </p:sp>
    </p:spTree>
    <p:extLst>
      <p:ext uri="{BB962C8B-B14F-4D97-AF65-F5344CB8AC3E}">
        <p14:creationId xmlns:p14="http://schemas.microsoft.com/office/powerpoint/2010/main" val="849971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t>INTEGRAZIONE DI GOPROD con ARCHIVI/DATABASE DI ATTI/DATI</a:t>
            </a:r>
          </a:p>
        </p:txBody>
      </p:sp>
      <p:sp>
        <p:nvSpPr>
          <p:cNvPr id="3" name="Segnaposto contenuto 2"/>
          <p:cNvSpPr>
            <a:spLocks noGrp="1"/>
          </p:cNvSpPr>
          <p:nvPr>
            <p:ph idx="1"/>
          </p:nvPr>
        </p:nvSpPr>
        <p:spPr>
          <a:xfrm>
            <a:off x="2589212" y="2133600"/>
            <a:ext cx="8915400" cy="4471386"/>
          </a:xfrm>
        </p:spPr>
        <p:txBody>
          <a:bodyPr/>
          <a:lstStyle/>
          <a:p>
            <a:pPr marL="0" indent="0">
              <a:buNone/>
            </a:pPr>
            <a:r>
              <a:rPr lang="it-IT" b="1" dirty="0"/>
              <a:t> GOPROD è concepito per essere integrato/dialogare, anche con applicazioni ascrivibili al ramo della c.d. intelligenza artificiale, con</a:t>
            </a:r>
          </a:p>
          <a:p>
            <a:pPr algn="just">
              <a:buFontTx/>
              <a:buChar char="-"/>
            </a:pPr>
            <a:r>
              <a:rPr lang="it-IT" b="1" dirty="0"/>
              <a:t>database contente archivi di decisioni ed atti che possono costituire la base grazie alla quale GOPROD fornisce proposte di atti maggiormente “tagliati” su misura allo “storico” dell’ente</a:t>
            </a:r>
          </a:p>
          <a:p>
            <a:pPr lvl="0" algn="just">
              <a:buFontTx/>
              <a:buChar char="-"/>
            </a:pPr>
            <a:r>
              <a:rPr lang="it-IT" b="1" dirty="0"/>
              <a:t> database di dati che possono costituire la base per “controlli in semiautomatico” della sussistenza di requisiti per autorizzazioni, concessioni, ecc</a:t>
            </a:r>
            <a:r>
              <a:rPr lang="it-IT" dirty="0"/>
              <a:t>.. Es. «step 1»: procedura per la gestione amministrativo-decisionale della procedura; «step 2»: caricamento dei dati in apposito database per il controllo automatico dalla maggior parte dei requisiti per la decisione sull’accoglimento/rigetto della domanda ovvero soluzioni di intelligenza artificiale</a:t>
            </a:r>
          </a:p>
          <a:p>
            <a:endParaRPr lang="it-IT" dirty="0"/>
          </a:p>
        </p:txBody>
      </p:sp>
    </p:spTree>
    <p:extLst>
      <p:ext uri="{BB962C8B-B14F-4D97-AF65-F5344CB8AC3E}">
        <p14:creationId xmlns:p14="http://schemas.microsoft.com/office/powerpoint/2010/main" val="19339729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nSpc>
                <a:spcPct val="107000"/>
              </a:lnSpc>
              <a:spcAft>
                <a:spcPts val="800"/>
              </a:spcAft>
            </a:pPr>
            <a:r>
              <a:rPr lang="it-IT" sz="1800" b="1" dirty="0">
                <a:effectLst/>
                <a:latin typeface="Calibri" panose="020F0502020204030204" pitchFamily="34" charset="0"/>
                <a:ea typeface="Calibri" panose="020F0502020204030204" pitchFamily="34" charset="0"/>
                <a:cs typeface="Times New Roman" panose="02020603050405020304" pitchFamily="18" charset="0"/>
              </a:rPr>
              <a:t>Si propone:</a:t>
            </a:r>
            <a:br>
              <a:rPr lang="it-IT" sz="1800" b="1" dirty="0">
                <a:effectLst/>
                <a:latin typeface="Calibri" panose="020F0502020204030204" pitchFamily="34" charset="0"/>
                <a:ea typeface="Calibri" panose="020F0502020204030204" pitchFamily="34" charset="0"/>
                <a:cs typeface="Times New Roman" panose="02020603050405020304" pitchFamily="18" charset="0"/>
              </a:rPr>
            </a:br>
            <a:br>
              <a:rPr lang="it-IT" sz="1800" b="1" dirty="0">
                <a:effectLst/>
                <a:latin typeface="Calibri" panose="020F0502020204030204" pitchFamily="34" charset="0"/>
                <a:ea typeface="Calibri" panose="020F0502020204030204" pitchFamily="34" charset="0"/>
                <a:cs typeface="Times New Roman" panose="02020603050405020304" pitchFamily="18" charset="0"/>
              </a:rPr>
            </a:br>
            <a:r>
              <a:rPr lang="it-IT" sz="1800" b="1" dirty="0">
                <a:effectLst/>
                <a:latin typeface="Calibri" panose="020F0502020204030204" pitchFamily="34" charset="0"/>
                <a:ea typeface="Calibri" panose="020F0502020204030204" pitchFamily="34" charset="0"/>
                <a:cs typeface="Times New Roman" panose="02020603050405020304" pitchFamily="18" charset="0"/>
              </a:rPr>
              <a:t>- o di consentire di  indicare nel progetto che si presenterà  alla UE un Comune medio piccolo intorno ai 5000  abitanti (o l’Associazione stessa) come destinatario di un progetto pilota  che sarà finanziato da Fondi europei </a:t>
            </a:r>
            <a:r>
              <a:rPr lang="it-IT" sz="1800" dirty="0">
                <a:effectLst/>
                <a:latin typeface="Calibri" panose="020F0502020204030204" pitchFamily="34" charset="0"/>
                <a:ea typeface="Calibri" panose="020F0502020204030204" pitchFamily="34" charset="0"/>
                <a:cs typeface="Times New Roman" panose="02020603050405020304" pitchFamily="18" charset="0"/>
              </a:rPr>
              <a:t>- corrispettivamente sarà indicato un come di analoghe dimensioni francese (il progetto è italo-francese) finanziato da bandi </a:t>
            </a:r>
            <a:br>
              <a:rPr lang="it-IT" sz="1800" b="1" dirty="0">
                <a:effectLst/>
                <a:latin typeface="Calibri" panose="020F0502020204030204" pitchFamily="34" charset="0"/>
                <a:ea typeface="Calibri" panose="020F0502020204030204" pitchFamily="34" charset="0"/>
                <a:cs typeface="Times New Roman" panose="02020603050405020304" pitchFamily="18" charset="0"/>
              </a:rPr>
            </a:br>
            <a:r>
              <a:rPr lang="it-IT" sz="1800" b="1" dirty="0">
                <a:effectLst/>
                <a:latin typeface="Calibri" panose="020F0502020204030204" pitchFamily="34" charset="0"/>
                <a:ea typeface="Calibri" panose="020F0502020204030204" pitchFamily="34" charset="0"/>
                <a:cs typeface="Times New Roman" panose="02020603050405020304" pitchFamily="18" charset="0"/>
              </a:rPr>
              <a:t>- o valutare un intervento di Formez associandosi  ad essa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egnaposto testo 2"/>
          <p:cNvSpPr>
            <a:spLocks noGrp="1"/>
          </p:cNvSpPr>
          <p:nvPr>
            <p:ph type="body" idx="1"/>
          </p:nvPr>
        </p:nvSpPr>
        <p:spPr>
          <a:xfrm>
            <a:off x="2589212" y="3530128"/>
            <a:ext cx="8915399" cy="1956271"/>
          </a:xfrm>
        </p:spPr>
        <p:txBody>
          <a:bodyPr>
            <a:noAutofit/>
          </a:bodyPr>
          <a:lstStyle/>
          <a:p>
            <a:r>
              <a:rPr lang="it-IT" sz="1600" b="1" dirty="0"/>
              <a:t>I soggetti sono:</a:t>
            </a:r>
          </a:p>
          <a:p>
            <a:r>
              <a:rPr lang="it-IT" sz="1600" b="1" dirty="0"/>
              <a:t>L’Associazione No profit di Studi giuridici Istituto Triboniano per lo studio delle tecniche normative</a:t>
            </a:r>
          </a:p>
          <a:p>
            <a:r>
              <a:rPr lang="it-IT" sz="1600" b="1" dirty="0"/>
              <a:t>L’</a:t>
            </a:r>
            <a:r>
              <a:rPr lang="it-IT" sz="1600" b="1" dirty="0" err="1"/>
              <a:t>univ</a:t>
            </a:r>
            <a:r>
              <a:rPr lang="it-IT" sz="1600" b="1" dirty="0"/>
              <a:t>. Roma Tre</a:t>
            </a:r>
          </a:p>
          <a:p>
            <a:r>
              <a:rPr lang="it-IT" sz="1600" b="1" dirty="0"/>
              <a:t>La Società francese </a:t>
            </a:r>
            <a:r>
              <a:rPr lang="it-IT" sz="1600" b="1" dirty="0" err="1"/>
              <a:t>Symalean</a:t>
            </a:r>
            <a:r>
              <a:rPr lang="it-IT" sz="1600" b="1" dirty="0"/>
              <a:t> con sede </a:t>
            </a:r>
            <a:r>
              <a:rPr lang="it-IT" sz="1600" b="1"/>
              <a:t>a Nantes per il SW</a:t>
            </a:r>
            <a:endParaRPr lang="it-IT" sz="1600" b="1" dirty="0"/>
          </a:p>
          <a:p>
            <a:endParaRPr lang="it-IT" sz="1600" b="1" dirty="0"/>
          </a:p>
          <a:p>
            <a:r>
              <a:rPr lang="it-IT" sz="1600" b="1" dirty="0"/>
              <a:t>Nel caso dei fondi europei il Comune che sarà indicato  non deve  né essere partner né associarsi: solo acconsentire ad essere destinatari del progetto e conseguentemente di segnalare esigenze o testare quanto via via viene fatto affinché risulti effettivamente utile. Di ciò potrà darsi adeguata comunicazione</a:t>
            </a:r>
          </a:p>
        </p:txBody>
      </p:sp>
    </p:spTree>
    <p:extLst>
      <p:ext uri="{BB962C8B-B14F-4D97-AF65-F5344CB8AC3E}">
        <p14:creationId xmlns:p14="http://schemas.microsoft.com/office/powerpoint/2010/main" val="813881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Cos’è G.O.PRO.D.</a:t>
            </a:r>
            <a:br>
              <a:rPr lang="it-IT" dirty="0"/>
            </a:br>
            <a:endParaRPr lang="it-IT" dirty="0"/>
          </a:p>
        </p:txBody>
      </p:sp>
      <p:sp>
        <p:nvSpPr>
          <p:cNvPr id="3" name="Segnaposto contenuto 2"/>
          <p:cNvSpPr>
            <a:spLocks noGrp="1"/>
          </p:cNvSpPr>
          <p:nvPr>
            <p:ph idx="1"/>
          </p:nvPr>
        </p:nvSpPr>
        <p:spPr>
          <a:xfrm>
            <a:off x="2589212" y="2133600"/>
            <a:ext cx="8915400" cy="4724400"/>
          </a:xfrm>
        </p:spPr>
        <p:txBody>
          <a:bodyPr>
            <a:normAutofit fontScale="70000" lnSpcReduction="20000"/>
          </a:bodyPr>
          <a:lstStyle/>
          <a:p>
            <a:pPr marL="0" indent="0">
              <a:buNone/>
            </a:pPr>
            <a:r>
              <a:rPr lang="it-IT" sz="2200" b="1" dirty="0"/>
              <a:t>Nasce da esperienza professionale (attività nella P.A*.; attività forense*; editoria professionale informatica***; informatica giuridica****) che ha osservato </a:t>
            </a:r>
          </a:p>
          <a:p>
            <a:pPr marL="0" indent="0">
              <a:buNone/>
            </a:pPr>
            <a:endParaRPr lang="it-IT" sz="2200" b="1" dirty="0"/>
          </a:p>
          <a:p>
            <a:pPr>
              <a:buFont typeface="Wingdings" panose="05000000000000000000" pitchFamily="2" charset="2"/>
              <a:buChar char="§"/>
            </a:pPr>
            <a:r>
              <a:rPr lang="it-IT" sz="2200" b="1" dirty="0"/>
              <a:t>Casi non infrequenti dove per  piccoli errori in sede procedimentale sorgono lunghi contenziosi, talvolta con profili anche di responsabilità</a:t>
            </a:r>
          </a:p>
          <a:p>
            <a:pPr>
              <a:buFont typeface="Wingdings" panose="05000000000000000000" pitchFamily="2" charset="2"/>
              <a:buChar char="§"/>
            </a:pPr>
            <a:endParaRPr lang="it-IT" sz="2200" b="1" dirty="0"/>
          </a:p>
          <a:p>
            <a:pPr>
              <a:buFont typeface="Wingdings" panose="05000000000000000000" pitchFamily="2" charset="2"/>
              <a:buChar char="§"/>
            </a:pPr>
            <a:r>
              <a:rPr lang="it-IT" sz="2200" b="1" dirty="0"/>
              <a:t>Difficoltà in alcune P.A. di rispettare la tempistica procedimentale</a:t>
            </a:r>
          </a:p>
          <a:p>
            <a:pPr>
              <a:buFont typeface="Wingdings" panose="05000000000000000000" pitchFamily="2" charset="2"/>
              <a:buChar char="§"/>
            </a:pPr>
            <a:endParaRPr lang="it-IT" sz="2200" b="1" dirty="0"/>
          </a:p>
          <a:p>
            <a:pPr>
              <a:buFont typeface="Wingdings" panose="05000000000000000000" pitchFamily="2" charset="2"/>
              <a:buChar char="§"/>
            </a:pPr>
            <a:r>
              <a:rPr lang="it-IT" sz="2200" b="1" dirty="0"/>
              <a:t>Recentemente la diffusione del sistema del silenzio-accoglimento e silenzio rigetto entro brevi tempi rischia di determinare il perfezionamento di una serie di situazioni giuridiche senza che la P.A. abbia in realtà avuto il tempo e/o la capacità di considerarli</a:t>
            </a:r>
          </a:p>
          <a:p>
            <a:pPr>
              <a:buFont typeface="Wingdings" panose="05000000000000000000" pitchFamily="2" charset="2"/>
              <a:buChar char="§"/>
            </a:pPr>
            <a:endParaRPr lang="it-IT" sz="2200" b="1" dirty="0"/>
          </a:p>
          <a:p>
            <a:pPr marL="0" indent="0">
              <a:buNone/>
            </a:pPr>
            <a:r>
              <a:rPr lang="it-IT" sz="2200" b="1" dirty="0"/>
              <a:t>Inoltre la P.A. talvolta chiede; forme di semi-automatismo che favoriscono uniformità di comportamento, facilitano l’azione amministrativa e alleviano responsabilità; sistemi agili; sistemi che favoriscono il subentro di nuovi funzionari nella gestione della pratica</a:t>
            </a:r>
          </a:p>
          <a:p>
            <a:pPr marL="0" indent="0">
              <a:buNone/>
            </a:pPr>
            <a:endParaRPr lang="it-IT" sz="2200" b="1" dirty="0"/>
          </a:p>
          <a:p>
            <a:pPr marL="0" indent="0">
              <a:buNone/>
            </a:pPr>
            <a:r>
              <a:rPr lang="it-IT" sz="2200" b="1" dirty="0"/>
              <a:t>* Minambiente, Camera,  Commissioni, ecc.;  **dal 1990;   *** Indicitalia; ****Juranet ed E-docta +  C-1812</a:t>
            </a:r>
          </a:p>
          <a:p>
            <a:pPr marL="0" indent="0">
              <a:buNone/>
            </a:pPr>
            <a:endParaRPr lang="it-IT" b="1" dirty="0"/>
          </a:p>
        </p:txBody>
      </p:sp>
    </p:spTree>
    <p:extLst>
      <p:ext uri="{BB962C8B-B14F-4D97-AF65-F5344CB8AC3E}">
        <p14:creationId xmlns:p14="http://schemas.microsoft.com/office/powerpoint/2010/main" val="705262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b="1" dirty="0"/>
              <a:t>FINE</a:t>
            </a:r>
            <a:endParaRPr lang="it-IT" dirty="0"/>
          </a:p>
        </p:txBody>
      </p:sp>
      <p:sp>
        <p:nvSpPr>
          <p:cNvPr id="3" name="Segnaposto testo 2"/>
          <p:cNvSpPr>
            <a:spLocks noGrp="1"/>
          </p:cNvSpPr>
          <p:nvPr>
            <p:ph type="body" idx="1"/>
          </p:nvPr>
        </p:nvSpPr>
        <p:spPr>
          <a:xfrm>
            <a:off x="2589212" y="3530128"/>
            <a:ext cx="8915399" cy="1956271"/>
          </a:xfrm>
        </p:spPr>
        <p:txBody>
          <a:bodyPr>
            <a:normAutofit/>
          </a:bodyPr>
          <a:lstStyle/>
          <a:p>
            <a:endParaRPr lang="it-IT" dirty="0"/>
          </a:p>
          <a:p>
            <a:pPr algn="ctr"/>
            <a:r>
              <a:rPr lang="it-IT" dirty="0"/>
              <a:t>(se disponibile a questo punto è possibile aprire il Tutorial)</a:t>
            </a:r>
          </a:p>
        </p:txBody>
      </p:sp>
    </p:spTree>
    <p:extLst>
      <p:ext uri="{BB962C8B-B14F-4D97-AF65-F5344CB8AC3E}">
        <p14:creationId xmlns:p14="http://schemas.microsoft.com/office/powerpoint/2010/main" val="33256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Cos’è G.O.PRO.D.</a:t>
            </a:r>
            <a:br>
              <a:rPr lang="it-IT" dirty="0"/>
            </a:br>
            <a:endParaRPr lang="it-IT" dirty="0"/>
          </a:p>
        </p:txBody>
      </p:sp>
      <p:sp>
        <p:nvSpPr>
          <p:cNvPr id="3" name="Segnaposto contenuto 2"/>
          <p:cNvSpPr>
            <a:spLocks noGrp="1"/>
          </p:cNvSpPr>
          <p:nvPr>
            <p:ph idx="1"/>
          </p:nvPr>
        </p:nvSpPr>
        <p:spPr/>
        <p:txBody>
          <a:bodyPr/>
          <a:lstStyle/>
          <a:p>
            <a:pPr marL="0" indent="0">
              <a:buNone/>
            </a:pPr>
            <a:r>
              <a:rPr lang="it-IT" b="1" dirty="0"/>
              <a:t>Un’opera di informatica giuridica (applicazione informatica di contenuto giuridico)</a:t>
            </a:r>
          </a:p>
          <a:p>
            <a:pPr marL="0" indent="0">
              <a:buNone/>
            </a:pPr>
            <a:endParaRPr lang="it-IT" b="1" dirty="0"/>
          </a:p>
          <a:p>
            <a:pPr marL="0" indent="0">
              <a:buNone/>
            </a:pPr>
            <a:r>
              <a:rPr lang="it-IT" b="1" dirty="0"/>
              <a:t>Serve per l’espletamento «in sicurezza» (vedi oltre) delle procedure amministrative</a:t>
            </a:r>
          </a:p>
          <a:p>
            <a:pPr marL="0" indent="0">
              <a:buNone/>
            </a:pPr>
            <a:endParaRPr lang="it-IT" b="1" dirty="0"/>
          </a:p>
          <a:p>
            <a:pPr marL="0" indent="0">
              <a:buNone/>
            </a:pPr>
            <a:r>
              <a:rPr lang="it-IT" b="1" dirty="0"/>
              <a:t>E’ composta da</a:t>
            </a:r>
            <a:br>
              <a:rPr lang="it-IT" b="1" dirty="0"/>
            </a:br>
            <a:r>
              <a:rPr lang="it-IT" b="1" dirty="0"/>
              <a:t>1 - versione di base «neutra» (matrice)</a:t>
            </a:r>
            <a:br>
              <a:rPr lang="it-IT" b="1" dirty="0"/>
            </a:br>
            <a:r>
              <a:rPr lang="it-IT" b="1" dirty="0"/>
              <a:t>2 -  necessario adattamento e implementazione in relazione a singolo ente/procedura</a:t>
            </a:r>
            <a:br>
              <a:rPr lang="it-IT" b="1" dirty="0"/>
            </a:br>
            <a:endParaRPr lang="it-IT" b="1" dirty="0"/>
          </a:p>
        </p:txBody>
      </p:sp>
    </p:spTree>
    <p:extLst>
      <p:ext uri="{BB962C8B-B14F-4D97-AF65-F5344CB8AC3E}">
        <p14:creationId xmlns:p14="http://schemas.microsoft.com/office/powerpoint/2010/main" val="3080786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Cosa non è G.O.PRO.D.</a:t>
            </a:r>
            <a:br>
              <a:rPr lang="it-IT" dirty="0"/>
            </a:br>
            <a:endParaRPr lang="it-IT" dirty="0"/>
          </a:p>
        </p:txBody>
      </p:sp>
      <p:sp>
        <p:nvSpPr>
          <p:cNvPr id="3" name="Segnaposto contenuto 2"/>
          <p:cNvSpPr>
            <a:spLocks noGrp="1"/>
          </p:cNvSpPr>
          <p:nvPr>
            <p:ph idx="1"/>
          </p:nvPr>
        </p:nvSpPr>
        <p:spPr>
          <a:xfrm>
            <a:off x="2589212" y="1740023"/>
            <a:ext cx="8915400" cy="4980373"/>
          </a:xfrm>
        </p:spPr>
        <p:txBody>
          <a:bodyPr>
            <a:normAutofit/>
          </a:bodyPr>
          <a:lstStyle/>
          <a:p>
            <a:pPr marL="0" indent="0">
              <a:buNone/>
            </a:pPr>
            <a:endParaRPr lang="it-IT" dirty="0"/>
          </a:p>
          <a:p>
            <a:pPr marL="0" indent="0">
              <a:buNone/>
            </a:pPr>
            <a:r>
              <a:rPr lang="it-IT" b="1" dirty="0"/>
              <a:t>GOPROD è un’opera di informatica giuridica non un mero «gestionale» per personale di segreteria</a:t>
            </a:r>
          </a:p>
          <a:p>
            <a:pPr marL="0" indent="0">
              <a:buNone/>
            </a:pPr>
            <a:endParaRPr lang="it-IT" dirty="0"/>
          </a:p>
          <a:p>
            <a:pPr marL="0" indent="0">
              <a:buNone/>
            </a:pPr>
            <a:r>
              <a:rPr lang="it-IT" dirty="0"/>
              <a:t>(Ciò non toglie che attraverso l’applicazione è possibile gestire</a:t>
            </a:r>
          </a:p>
          <a:p>
            <a:pPr marL="0" indent="0">
              <a:buNone/>
            </a:pPr>
            <a:r>
              <a:rPr lang="it-IT" dirty="0"/>
              <a:t>- la numerazione dei procedimenti</a:t>
            </a:r>
          </a:p>
          <a:p>
            <a:pPr marL="0" indent="0">
              <a:buNone/>
            </a:pPr>
            <a:r>
              <a:rPr lang="it-IT" dirty="0"/>
              <a:t>- il protocollo</a:t>
            </a:r>
          </a:p>
          <a:p>
            <a:pPr marL="0" indent="0">
              <a:buNone/>
            </a:pPr>
            <a:r>
              <a:rPr lang="it-IT" dirty="0"/>
              <a:t>- l’invio delle comunicazioni</a:t>
            </a:r>
          </a:p>
          <a:p>
            <a:pPr marL="0" indent="0">
              <a:buNone/>
            </a:pPr>
            <a:r>
              <a:rPr lang="it-IT" dirty="0"/>
              <a:t>- l’archiviazione digitalizzata</a:t>
            </a:r>
          </a:p>
          <a:p>
            <a:pPr marL="0" indent="0">
              <a:buNone/>
            </a:pPr>
            <a:r>
              <a:rPr lang="it-IT" dirty="0"/>
              <a:t>- la sottoscrizione digitale e</a:t>
            </a:r>
          </a:p>
          <a:p>
            <a:pPr marL="0" indent="0">
              <a:buNone/>
            </a:pPr>
            <a:r>
              <a:rPr lang="it-IT" dirty="0"/>
              <a:t>- in genere quanto serve per eseguire gli adempimenti della pubblica amministrazione con riguardo al procedimento interessato)</a:t>
            </a:r>
          </a:p>
          <a:p>
            <a:endParaRPr lang="it-IT" dirty="0"/>
          </a:p>
        </p:txBody>
      </p:sp>
    </p:spTree>
    <p:extLst>
      <p:ext uri="{BB962C8B-B14F-4D97-AF65-F5344CB8AC3E}">
        <p14:creationId xmlns:p14="http://schemas.microsoft.com/office/powerpoint/2010/main" val="3369040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b="1" dirty="0"/>
              <a:t>FUNZIONALITA’ DI BASE</a:t>
            </a:r>
            <a:br>
              <a:rPr lang="it-IT" dirty="0"/>
            </a:br>
            <a:br>
              <a:rPr lang="it-IT" dirty="0"/>
            </a:br>
            <a:r>
              <a:rPr lang="it-IT" dirty="0"/>
              <a:t> </a:t>
            </a:r>
          </a:p>
        </p:txBody>
      </p:sp>
      <p:sp>
        <p:nvSpPr>
          <p:cNvPr id="3" name="Segnaposto testo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109700827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92925" y="611047"/>
            <a:ext cx="8911687" cy="1280890"/>
          </a:xfrm>
        </p:spPr>
        <p:txBody>
          <a:bodyPr/>
          <a:lstStyle/>
          <a:p>
            <a:pPr algn="ctr"/>
            <a:r>
              <a:rPr lang="it-IT" dirty="0"/>
              <a:t>Finalità (esigenze soddisfatte)</a:t>
            </a:r>
          </a:p>
        </p:txBody>
      </p:sp>
      <p:sp>
        <p:nvSpPr>
          <p:cNvPr id="3" name="Segnaposto contenuto 2"/>
          <p:cNvSpPr>
            <a:spLocks noGrp="1"/>
          </p:cNvSpPr>
          <p:nvPr>
            <p:ph idx="1"/>
          </p:nvPr>
        </p:nvSpPr>
        <p:spPr>
          <a:xfrm>
            <a:off x="2589212" y="2133599"/>
            <a:ext cx="8915400" cy="4113353"/>
          </a:xfrm>
        </p:spPr>
        <p:txBody>
          <a:bodyPr/>
          <a:lstStyle/>
          <a:p>
            <a:pPr marL="0" indent="0">
              <a:buNone/>
            </a:pPr>
            <a:endParaRPr lang="it-IT" dirty="0"/>
          </a:p>
          <a:p>
            <a:r>
              <a:rPr lang="it-IT" b="1" dirty="0"/>
              <a:t>espletare le procedure nei tempi di legge e “in sicurezza” – vedi oltre</a:t>
            </a:r>
          </a:p>
          <a:p>
            <a:pPr marL="0" indent="0">
              <a:buNone/>
            </a:pPr>
            <a:r>
              <a:rPr lang="it-IT" dirty="0"/>
              <a:t>E inoltre:</a:t>
            </a:r>
          </a:p>
          <a:p>
            <a:r>
              <a:rPr lang="it-IT" b="1" dirty="0"/>
              <a:t>alleggerire le attività dell’ente</a:t>
            </a:r>
          </a:p>
          <a:p>
            <a:r>
              <a:rPr lang="it-IT" b="1" dirty="0"/>
              <a:t>favorire il lavoro da remoto e le riunioni in videoconferenza</a:t>
            </a:r>
          </a:p>
          <a:p>
            <a:r>
              <a:rPr lang="it-IT" b="1" dirty="0"/>
              <a:t>principi di trasparenza, uniformità, efficienza, economicità dell’azione amministrativa</a:t>
            </a:r>
          </a:p>
          <a:p>
            <a:r>
              <a:rPr lang="it-IT" b="1" dirty="0"/>
              <a:t>ulteriore digitalizzazione di procedure e documenti (dematerializzazione)</a:t>
            </a:r>
          </a:p>
          <a:p>
            <a:endParaRPr lang="it-IT" dirty="0"/>
          </a:p>
        </p:txBody>
      </p:sp>
    </p:spTree>
    <p:extLst>
      <p:ext uri="{BB962C8B-B14F-4D97-AF65-F5344CB8AC3E}">
        <p14:creationId xmlns:p14="http://schemas.microsoft.com/office/powerpoint/2010/main" val="2751164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53736" y="624110"/>
            <a:ext cx="8911687" cy="1280890"/>
          </a:xfrm>
        </p:spPr>
        <p:txBody>
          <a:bodyPr/>
          <a:lstStyle/>
          <a:p>
            <a:r>
              <a:rPr lang="it-IT" dirty="0"/>
              <a:t>Espletare i procedimenti “in sicurezza”</a:t>
            </a:r>
          </a:p>
        </p:txBody>
      </p:sp>
      <p:sp>
        <p:nvSpPr>
          <p:cNvPr id="3" name="Segnaposto contenuto 2"/>
          <p:cNvSpPr>
            <a:spLocks noGrp="1"/>
          </p:cNvSpPr>
          <p:nvPr>
            <p:ph idx="1"/>
          </p:nvPr>
        </p:nvSpPr>
        <p:spPr/>
        <p:txBody>
          <a:bodyPr/>
          <a:lstStyle/>
          <a:p>
            <a:pPr marL="0" indent="0">
              <a:buNone/>
            </a:pPr>
            <a:r>
              <a:rPr lang="it-IT" b="1" dirty="0"/>
              <a:t>… significa limitare al massimo la possibilità di errori di procedura e, per certi versi, di merito</a:t>
            </a:r>
          </a:p>
          <a:p>
            <a:pPr marL="0" indent="0">
              <a:buNone/>
            </a:pPr>
            <a:r>
              <a:rPr lang="it-IT" b="1" dirty="0"/>
              <a:t>L'applicazione:</a:t>
            </a:r>
          </a:p>
          <a:p>
            <a:r>
              <a:rPr lang="it-IT" b="1" dirty="0"/>
              <a:t>suggerisce «format di atti» conformi alla normativa e alla prassi «vincente»</a:t>
            </a:r>
          </a:p>
          <a:p>
            <a:r>
              <a:rPr lang="it-IT" b="1" dirty="0"/>
              <a:t> non consente di procedere nel caso ci siano elementi incompleti o erronei</a:t>
            </a:r>
          </a:p>
          <a:p>
            <a:r>
              <a:rPr lang="it-IT" b="1" dirty="0"/>
              <a:t>costringe alla verifica preventiva del rispetto di tutti i passaggi e requisiti di legge e di regolamento</a:t>
            </a:r>
          </a:p>
        </p:txBody>
      </p:sp>
      <p:sp>
        <p:nvSpPr>
          <p:cNvPr id="4" name="Rettangolo 3"/>
          <p:cNvSpPr/>
          <p:nvPr/>
        </p:nvSpPr>
        <p:spPr>
          <a:xfrm>
            <a:off x="3938999" y="3244334"/>
            <a:ext cx="184731" cy="369332"/>
          </a:xfrm>
          <a:prstGeom prst="rect">
            <a:avLst/>
          </a:prstGeom>
        </p:spPr>
        <p:txBody>
          <a:bodyPr wrap="none">
            <a:spAutoFit/>
          </a:bodyPr>
          <a:lstStyle/>
          <a:p>
            <a:endParaRPr lang="it-IT" b="1" dirty="0"/>
          </a:p>
        </p:txBody>
      </p:sp>
    </p:spTree>
    <p:extLst>
      <p:ext uri="{BB962C8B-B14F-4D97-AF65-F5344CB8AC3E}">
        <p14:creationId xmlns:p14="http://schemas.microsoft.com/office/powerpoint/2010/main" val="3461861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(segue)</a:t>
            </a:r>
          </a:p>
        </p:txBody>
      </p:sp>
      <p:sp>
        <p:nvSpPr>
          <p:cNvPr id="3" name="Segnaposto contenuto 2"/>
          <p:cNvSpPr>
            <a:spLocks noGrp="1"/>
          </p:cNvSpPr>
          <p:nvPr>
            <p:ph idx="1"/>
          </p:nvPr>
        </p:nvSpPr>
        <p:spPr>
          <a:xfrm>
            <a:off x="2589212" y="2133600"/>
            <a:ext cx="8915400" cy="4524652"/>
          </a:xfrm>
        </p:spPr>
        <p:txBody>
          <a:bodyPr>
            <a:normAutofit/>
          </a:bodyPr>
          <a:lstStyle/>
          <a:p>
            <a:pPr lvl="0"/>
            <a:r>
              <a:rPr lang="it-IT" dirty="0"/>
              <a:t>… </a:t>
            </a:r>
            <a:r>
              <a:rPr lang="it-IT" b="1" dirty="0"/>
              <a:t>infatti  l’applicazione consente di superare le varie fasi amministrative solo se conformi a quanto preventivamente descritto dall’utente, alla legge e ai regolamenti (altrimenti non è possibile proseguire salvo che il funzionario competente non “forzi” l’applicazione)</a:t>
            </a:r>
          </a:p>
          <a:p>
            <a:pPr marL="0" lvl="0" indent="0">
              <a:buNone/>
            </a:pPr>
            <a:endParaRPr lang="it-IT" b="1" dirty="0"/>
          </a:p>
          <a:p>
            <a:pPr lvl="0"/>
            <a:r>
              <a:rPr lang="it-IT" b="1" dirty="0"/>
              <a:t>ogni passaggio sull’applicazione è tracciato tramite un sistema di identificazione che consente di riconoscere la persona che ha effettuato l’intervento – vedi anche infra sub trasparenza;</a:t>
            </a:r>
          </a:p>
          <a:p>
            <a:pPr marL="0" lvl="0" indent="0">
              <a:buNone/>
            </a:pPr>
            <a:endParaRPr lang="it-IT" b="1" dirty="0"/>
          </a:p>
          <a:p>
            <a:pPr lvl="0"/>
            <a:r>
              <a:rPr lang="it-IT" b="1" dirty="0"/>
              <a:t>checklists impongono all’utilizzatore dell’applicazione di confermare che ha preso specifica posizione ed ha puntualmente esaminato gli elementi che la legge, i regolamenti e la giurisprudenza impongono per la legittimità dell’atto, del procedimento e del provvedimento finale</a:t>
            </a:r>
            <a:endParaRPr lang="it-IT" dirty="0"/>
          </a:p>
        </p:txBody>
      </p:sp>
    </p:spTree>
    <p:extLst>
      <p:ext uri="{BB962C8B-B14F-4D97-AF65-F5344CB8AC3E}">
        <p14:creationId xmlns:p14="http://schemas.microsoft.com/office/powerpoint/2010/main" val="1919601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(segue)</a:t>
            </a:r>
          </a:p>
        </p:txBody>
      </p:sp>
      <p:sp>
        <p:nvSpPr>
          <p:cNvPr id="3" name="Segnaposto contenuto 2"/>
          <p:cNvSpPr>
            <a:spLocks noGrp="1"/>
          </p:cNvSpPr>
          <p:nvPr>
            <p:ph idx="1"/>
          </p:nvPr>
        </p:nvSpPr>
        <p:spPr>
          <a:xfrm>
            <a:off x="2589212" y="2133600"/>
            <a:ext cx="8915400" cy="4426998"/>
          </a:xfrm>
        </p:spPr>
        <p:txBody>
          <a:bodyPr>
            <a:normAutofit/>
          </a:bodyPr>
          <a:lstStyle/>
          <a:p>
            <a:pPr marL="0" indent="0">
              <a:buNone/>
            </a:pPr>
            <a:r>
              <a:rPr lang="it-IT" b="1" dirty="0"/>
              <a:t>… quanto ai tempi del procedimento</a:t>
            </a:r>
          </a:p>
          <a:p>
            <a:pPr marL="0" indent="0">
              <a:buNone/>
            </a:pPr>
            <a:endParaRPr lang="it-IT" b="1" dirty="0"/>
          </a:p>
          <a:p>
            <a:r>
              <a:rPr lang="it-IT" b="1" dirty="0"/>
              <a:t>l’applicazione “conta” i giorni che mancano per l’esecuzione di determinati atti amministrativi/termini procedimentali … </a:t>
            </a:r>
          </a:p>
          <a:p>
            <a:pPr marL="0" indent="0">
              <a:buNone/>
            </a:pPr>
            <a:r>
              <a:rPr lang="it-IT" b="1" dirty="0"/>
              <a:t>…. allertando per tempo la loro, prima vicina, e poi imminente, scadenza.</a:t>
            </a:r>
          </a:p>
          <a:p>
            <a:pPr marL="0" indent="0">
              <a:buNone/>
            </a:pPr>
            <a:endParaRPr lang="it-IT" b="1" dirty="0"/>
          </a:p>
          <a:p>
            <a:r>
              <a:rPr lang="it-IT" b="1" dirty="0"/>
              <a:t>Tale avvertimento avviene secondo tre modalità:</a:t>
            </a:r>
          </a:p>
          <a:p>
            <a:pPr lvl="1">
              <a:buFont typeface="Courier New" panose="02070309020205020404" pitchFamily="49" charset="0"/>
              <a:buChar char="o"/>
            </a:pPr>
            <a:r>
              <a:rPr lang="it-IT" b="1" dirty="0"/>
              <a:t>a) con l’apparizione dell’immagine «sveglia» a fianco del procedimento interessato o </a:t>
            </a:r>
          </a:p>
          <a:p>
            <a:pPr lvl="1">
              <a:buFont typeface="Courier New" panose="02070309020205020404" pitchFamily="49" charset="0"/>
              <a:buChar char="o"/>
            </a:pPr>
            <a:r>
              <a:rPr lang="it-IT" b="1" dirty="0"/>
              <a:t>b) fornendo l’elenco dei procedimenti con scadenze a breve nonché </a:t>
            </a:r>
          </a:p>
          <a:p>
            <a:pPr lvl="1">
              <a:buFont typeface="Courier New" panose="02070309020205020404" pitchFamily="49" charset="0"/>
              <a:buChar char="o"/>
            </a:pPr>
            <a:r>
              <a:rPr lang="it-IT" b="1" dirty="0"/>
              <a:t>c) tramite notifica inviata al gruppo ristretto di persone interessate al procedimento </a:t>
            </a:r>
          </a:p>
          <a:p>
            <a:pPr marL="0" indent="0">
              <a:buNone/>
            </a:pPr>
            <a:endParaRPr lang="it-IT" dirty="0"/>
          </a:p>
          <a:p>
            <a:endParaRPr lang="it-IT" dirty="0"/>
          </a:p>
        </p:txBody>
      </p:sp>
    </p:spTree>
    <p:extLst>
      <p:ext uri="{BB962C8B-B14F-4D97-AF65-F5344CB8AC3E}">
        <p14:creationId xmlns:p14="http://schemas.microsoft.com/office/powerpoint/2010/main" val="1147587265"/>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28775</TotalTime>
  <Words>1468</Words>
  <Application>Microsoft Office PowerPoint</Application>
  <PresentationFormat>Widescreen</PresentationFormat>
  <Paragraphs>128</Paragraphs>
  <Slides>20</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20</vt:i4>
      </vt:variant>
    </vt:vector>
  </HeadingPairs>
  <TitlesOfParts>
    <vt:vector size="27" baseType="lpstr">
      <vt:lpstr>Arial</vt:lpstr>
      <vt:lpstr>Calibri</vt:lpstr>
      <vt:lpstr>Century Gothic</vt:lpstr>
      <vt:lpstr>Courier New</vt:lpstr>
      <vt:lpstr>Wingdings</vt:lpstr>
      <vt:lpstr>Wingdings 3</vt:lpstr>
      <vt:lpstr>Filo</vt:lpstr>
      <vt:lpstr>G.O.PRO.D. [procedo .eu]  </vt:lpstr>
      <vt:lpstr>Cos’è G.O.PRO.D. </vt:lpstr>
      <vt:lpstr>Cos’è G.O.PRO.D. </vt:lpstr>
      <vt:lpstr>Cosa non è G.O.PRO.D. </vt:lpstr>
      <vt:lpstr>FUNZIONALITA’ DI BASE   </vt:lpstr>
      <vt:lpstr>Finalità (esigenze soddisfatte)</vt:lpstr>
      <vt:lpstr>Espletare i procedimenti “in sicurezza”</vt:lpstr>
      <vt:lpstr>… (segue)</vt:lpstr>
      <vt:lpstr>… (segue)</vt:lpstr>
      <vt:lpstr>Supporto alle decisioni  Coerenza (uniformità) dell’azione amministrativa</vt:lpstr>
      <vt:lpstr>Gestione pratiche «accesso agli atti»</vt:lpstr>
      <vt:lpstr>Statistiche centralizzate</vt:lpstr>
      <vt:lpstr>Supporto – Integrazione coi gestionali esistenti presso l’ente</vt:lpstr>
      <vt:lpstr>Dematerializzazione</vt:lpstr>
      <vt:lpstr>Organizzazione del lavoro Telelavoro - videoconferenza </vt:lpstr>
      <vt:lpstr>FUNZIONALITA’ NON DI BASE   </vt:lpstr>
      <vt:lpstr>FUNZIONALITA’ NON DI BASE </vt:lpstr>
      <vt:lpstr>INTEGRAZIONE DI GOPROD con ARCHIVI/DATABASE DI ATTI/DATI</vt:lpstr>
      <vt:lpstr>Si propone:  - o di consentire di  indicare nel progetto che si presenterà  alla UE un Comune medio piccolo intorno ai 5000  abitanti (o l’Associazione stessa) come destinatario di un progetto pilota  che sarà finanziato da Fondi europei - corrispettivamente sarà indicato un come di analoghe dimensioni francese (il progetto è italo-francese) finanziato da bandi  - o valutare un intervento di Formez associandosi  ad essa</vt:lpstr>
      <vt:lpstr>FINE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G.O.PRO.D.</dc:title>
  <dc:creator>Utente Windows</dc:creator>
  <cp:lastModifiedBy>stefano margiotta</cp:lastModifiedBy>
  <cp:revision>33</cp:revision>
  <cp:lastPrinted>2020-10-23T09:38:47Z</cp:lastPrinted>
  <dcterms:created xsi:type="dcterms:W3CDTF">2020-05-07T08:31:35Z</dcterms:created>
  <dcterms:modified xsi:type="dcterms:W3CDTF">2024-03-04T22:28:37Z</dcterms:modified>
</cp:coreProperties>
</file>